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5" r:id="rId3"/>
    <p:sldMasterId id="2147483668" r:id="rId4"/>
    <p:sldMasterId id="2147483670" r:id="rId5"/>
  </p:sldMasterIdLst>
  <p:notesMasterIdLst>
    <p:notesMasterId r:id="rId40"/>
  </p:notesMasterIdLst>
  <p:sldIdLst>
    <p:sldId id="1832" r:id="rId6"/>
    <p:sldId id="1729" r:id="rId7"/>
    <p:sldId id="1795" r:id="rId8"/>
    <p:sldId id="2725" r:id="rId9"/>
    <p:sldId id="2728" r:id="rId10"/>
    <p:sldId id="2729" r:id="rId11"/>
    <p:sldId id="2730" r:id="rId12"/>
    <p:sldId id="2731" r:id="rId13"/>
    <p:sldId id="1796" r:id="rId14"/>
    <p:sldId id="2732" r:id="rId15"/>
    <p:sldId id="2733" r:id="rId16"/>
    <p:sldId id="2734" r:id="rId17"/>
    <p:sldId id="2735" r:id="rId18"/>
    <p:sldId id="2736" r:id="rId19"/>
    <p:sldId id="2737" r:id="rId20"/>
    <p:sldId id="2738" r:id="rId21"/>
    <p:sldId id="2739" r:id="rId22"/>
    <p:sldId id="256" r:id="rId23"/>
    <p:sldId id="1797" r:id="rId24"/>
    <p:sldId id="2740" r:id="rId25"/>
    <p:sldId id="2741" r:id="rId26"/>
    <p:sldId id="2742" r:id="rId27"/>
    <p:sldId id="2743" r:id="rId28"/>
    <p:sldId id="2744" r:id="rId29"/>
    <p:sldId id="1798" r:id="rId30"/>
    <p:sldId id="2745" r:id="rId31"/>
    <p:sldId id="257" r:id="rId32"/>
    <p:sldId id="258" r:id="rId33"/>
    <p:sldId id="259" r:id="rId34"/>
    <p:sldId id="260" r:id="rId35"/>
    <p:sldId id="261" r:id="rId36"/>
    <p:sldId id="2746" r:id="rId37"/>
    <p:sldId id="2747" r:id="rId38"/>
    <p:sldId id="182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不同数据帧大小（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传输时间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40CBA45-A7BF-4E15-B7B5-8751EEE4220A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D29C-44E1-AC12-A516185807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4A2FB80-5516-4BE3-9720-19ECFF4E52BC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D29C-44E1-AC12-A516185807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F8A2D27-F525-441A-AA52-0F98547C73E1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D29C-44E1-AC12-A516185807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50C9AD8-1A58-4602-AF10-C0052EDCB74E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D29C-44E1-AC12-A516185807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512</c:v>
                </c:pt>
                <c:pt idx="1">
                  <c:v>1024</c:v>
                </c:pt>
                <c:pt idx="2">
                  <c:v>2048</c:v>
                </c:pt>
                <c:pt idx="3">
                  <c:v>4096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23.45</c:v>
                </c:pt>
                <c:pt idx="1">
                  <c:v>18.21</c:v>
                </c:pt>
                <c:pt idx="2">
                  <c:v>12.58</c:v>
                </c:pt>
                <c:pt idx="3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C-44E1-AC12-A516185807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B4E18F3-5E6C-4E24-9DAB-22F4807F4E0E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D29C-44E1-AC12-A516185807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1C6C2AC-1503-4D27-89DC-F9D73F80E42E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29C-44E1-AC12-A516185807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413B6A9-8754-4001-B9BB-85B12B0F5B30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29C-44E1-AC12-A516185807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FD7C8ED-56F8-4829-BCE0-92F2E03316BE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D29C-44E1-AC12-A516185807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512</c:v>
                </c:pt>
                <c:pt idx="1">
                  <c:v>1024</c:v>
                </c:pt>
                <c:pt idx="2">
                  <c:v>2048</c:v>
                </c:pt>
                <c:pt idx="3">
                  <c:v>4096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130</c:v>
                </c:pt>
                <c:pt idx="1">
                  <c:v>110</c:v>
                </c:pt>
                <c:pt idx="2">
                  <c:v>80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9C-44E1-AC12-A516185807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6262B03-5224-4AB6-8E94-D405AA345100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D29C-44E1-AC12-A516185807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988278A-BCEC-4946-8F50-14AF926B3C17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D29C-44E1-AC12-A516185807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1BF999B-1389-4A0D-9AA3-74FD66B2CB00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 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D29C-44E1-AC12-A516185807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zh-CN"/>
                      <a:t>3</a:t>
                    </a:r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D29C-44E1-AC12-A516185807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512</c:v>
                </c:pt>
                <c:pt idx="1">
                  <c:v>1024</c:v>
                </c:pt>
                <c:pt idx="2">
                  <c:v>2048</c:v>
                </c:pt>
                <c:pt idx="3">
                  <c:v>4096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</c:v>
                </c:pt>
                <c:pt idx="1">
                  <c:v>12</c:v>
                </c:pt>
                <c:pt idx="2">
                  <c:v>6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9C-44E1-AC12-A5161858078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71595200"/>
        <c:axId val="1971591872"/>
        <c:axId val="1868795712"/>
      </c:bar3DChart>
      <c:catAx>
        <c:axId val="197159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1872"/>
        <c:crosses val="autoZero"/>
        <c:auto val="1"/>
        <c:lblAlgn val="ctr"/>
        <c:lblOffset val="100"/>
        <c:noMultiLvlLbl val="0"/>
      </c:catAx>
      <c:valAx>
        <c:axId val="197159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5200"/>
        <c:crosses val="autoZero"/>
        <c:crossBetween val="between"/>
      </c:valAx>
      <c:serAx>
        <c:axId val="18687957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187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不同错误率</a:t>
            </a:r>
            <a:r>
              <a:rPr lang="en-US" altLang="zh-CN" dirty="0"/>
              <a:t>/</a:t>
            </a:r>
            <a:r>
              <a:rPr lang="zh-CN" altLang="en-US" dirty="0"/>
              <a:t>丢失率</a:t>
            </a:r>
            <a:r>
              <a:rPr lang="en-US" altLang="zh-CN" dirty="0"/>
              <a:t>(%)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传输时间（s）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0.01</c:v>
                </c:pt>
                <c:pt idx="1">
                  <c:v>0.1</c:v>
                </c:pt>
                <c:pt idx="2">
                  <c:v>1</c:v>
                </c:pt>
                <c:pt idx="3">
                  <c:v>10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8.84</c:v>
                </c:pt>
                <c:pt idx="1">
                  <c:v>18.21</c:v>
                </c:pt>
                <c:pt idx="2">
                  <c:v>133.46</c:v>
                </c:pt>
                <c:pt idx="3">
                  <c:v>1336.13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60-4819-8397-1C1B37478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TO（次）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0.01</c:v>
                </c:pt>
                <c:pt idx="1">
                  <c:v>0.1</c:v>
                </c:pt>
                <c:pt idx="2">
                  <c:v>1</c:v>
                </c:pt>
                <c:pt idx="3">
                  <c:v>10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110</c:v>
                </c:pt>
                <c:pt idx="2">
                  <c:v>1230</c:v>
                </c:pt>
                <c:pt idx="3">
                  <c:v>13324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60-4819-8397-1C1B374785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RT（次）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0.01</c:v>
                </c:pt>
                <c:pt idx="1">
                  <c:v>0.1</c:v>
                </c:pt>
                <c:pt idx="2">
                  <c:v>1</c:v>
                </c:pt>
                <c:pt idx="3">
                  <c:v>10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12</c:v>
                </c:pt>
                <c:pt idx="2">
                  <c:v>69</c:v>
                </c:pt>
                <c:pt idx="3">
                  <c:v>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60-4819-8397-1C1B37478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71595200"/>
        <c:axId val="1971591872"/>
        <c:axId val="1868795712"/>
      </c:bar3DChart>
      <c:catAx>
        <c:axId val="197159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1872"/>
        <c:crosses val="autoZero"/>
        <c:auto val="1"/>
        <c:lblAlgn val="ctr"/>
        <c:lblOffset val="100"/>
        <c:noMultiLvlLbl val="0"/>
      </c:catAx>
      <c:valAx>
        <c:axId val="197159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5200"/>
        <c:crosses val="autoZero"/>
        <c:crossBetween val="between"/>
      </c:valAx>
      <c:serAx>
        <c:axId val="18687957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1872"/>
        <c:crosses val="autoZero"/>
      </c:ser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不同窗口大小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传输时间（s）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40CBA45-A7BF-4E15-B7B5-8751EEE4220A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FC8-497C-934A-7957EA2C4D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4A2FB80-5516-4BE3-9720-19ECFF4E52BC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FC8-497C-934A-7957EA2C4D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F8A2D27-F525-441A-AA52-0F98547C73E1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FC8-497C-934A-7957EA2C4D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50C9AD8-1A58-4602-AF10-C0052EDCB74E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FC8-497C-934A-7957EA2C4D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13.17</c:v>
                </c:pt>
                <c:pt idx="1">
                  <c:v>17.82</c:v>
                </c:pt>
                <c:pt idx="2">
                  <c:v>74.930000000000007</c:v>
                </c:pt>
                <c:pt idx="3">
                  <c:v>74.81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C8-497C-934A-7957EA2C4D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B4E18F3-5E6C-4E24-9DAB-22F4807F4E0E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FC8-497C-934A-7957EA2C4D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1C6C2AC-1503-4D27-89DC-F9D73F80E42E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FC8-497C-934A-7957EA2C4D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413B6A9-8754-4001-B9BB-85B12B0F5B30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FC8-497C-934A-7957EA2C4D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FD7C8ED-56F8-4829-BCE0-92F2E03316BE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FC8-497C-934A-7957EA2C4D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599</c:v>
                </c:pt>
                <c:pt idx="2">
                  <c:v>6938</c:v>
                </c:pt>
                <c:pt idx="3">
                  <c:v>14369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FC8-497C-934A-7957EA2C4D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6262B03-5224-4AB6-8E94-D405AA345100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FC8-497C-934A-7957EA2C4D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988278A-BCEC-4946-8F50-14AF926B3C17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EFC8-497C-934A-7957EA2C4D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1BF999B-1389-4A0D-9AA3-74FD66B2CB00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 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EFC8-497C-934A-7957EA2C4D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zh-CN"/>
                      <a:t>3</a:t>
                    </a:r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EFC8-497C-934A-7957EA2C4D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8</c:v>
                </c:pt>
                <c:pt idx="2">
                  <c:v>51</c:v>
                </c:pt>
                <c:pt idx="3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FC8-497C-934A-7957EA2C4D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71595200"/>
        <c:axId val="1971591872"/>
        <c:axId val="1868795712"/>
      </c:bar3DChart>
      <c:catAx>
        <c:axId val="197159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1872"/>
        <c:crosses val="autoZero"/>
        <c:auto val="1"/>
        <c:lblAlgn val="ctr"/>
        <c:lblOffset val="100"/>
        <c:noMultiLvlLbl val="0"/>
      </c:catAx>
      <c:valAx>
        <c:axId val="197159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5200"/>
        <c:crosses val="autoZero"/>
        <c:crossBetween val="between"/>
      </c:valAx>
      <c:serAx>
        <c:axId val="18687957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187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不同定时器设置（</a:t>
            </a:r>
            <a:r>
              <a:rPr lang="en-US" altLang="zh-CN" dirty="0"/>
              <a:t>ms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传输时间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40CBA45-A7BF-4E15-B7B5-8751EEE4220A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F49-4A26-95FC-2618EE8F3E4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4A2FB80-5516-4BE3-9720-19ECFF4E52BC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49-4A26-95FC-2618EE8F3E4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F8A2D27-F525-441A-AA52-0F98547C73E1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F49-4A26-95FC-2618EE8F3E4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50C9AD8-1A58-4602-AF10-C0052EDCB74E}" type="VALUE">
                      <a:rPr lang="en-US" altLang="zh-CN" smtClean="0"/>
                      <a:pPr/>
                      <a:t>[值]</a:t>
                    </a:fld>
                    <a:r>
                      <a:rPr lang="en-US" altLang="zh-CN"/>
                      <a:t>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49-4A26-95FC-2618EE8F3E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9.41</c:v>
                </c:pt>
                <c:pt idx="1">
                  <c:v>14.26</c:v>
                </c:pt>
                <c:pt idx="2">
                  <c:v>19.3</c:v>
                </c:pt>
                <c:pt idx="3">
                  <c:v>20.04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49-4A26-95FC-2618EE8F3E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B4E18F3-5E6C-4E24-9DAB-22F4807F4E0E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F49-4A26-95FC-2618EE8F3E4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1C6C2AC-1503-4D27-89DC-F9D73F80E42E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CF49-4A26-95FC-2618EE8F3E4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413B6A9-8754-4001-B9BB-85B12B0F5B30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F49-4A26-95FC-2618EE8F3E4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FD7C8ED-56F8-4829-BCE0-92F2E03316BE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CF49-4A26-95FC-2618EE8F3E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130</c:v>
                </c:pt>
                <c:pt idx="1">
                  <c:v>120</c:v>
                </c:pt>
                <c:pt idx="2">
                  <c:v>110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F49-4A26-95FC-2618EE8F3E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6262B03-5224-4AB6-8E94-D405AA345100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CF49-4A26-95FC-2618EE8F3E4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988278A-BCEC-4946-8F50-14AF926B3C17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CF49-4A26-95FC-2618EE8F3E4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1BF999B-1389-4A0D-9AA3-74FD66B2CB00}" type="VALUE">
                      <a:rPr lang="en-US" altLang="zh-CN" smtClean="0"/>
                      <a:pPr/>
                      <a:t>[值]</a:t>
                    </a:fld>
                    <a:r>
                      <a:rPr lang="zh-CN" altLang="en-US"/>
                      <a:t>次 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F49-4A26-95FC-2618EE8F3E4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zh-CN"/>
                      <a:t>3</a:t>
                    </a:r>
                    <a:r>
                      <a:rPr lang="zh-CN" altLang="en-US"/>
                      <a:t>次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CF49-4A26-95FC-2618EE8F3E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  <c:pt idx="3">
                  <c:v>2000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4</c:v>
                </c:pt>
                <c:pt idx="1">
                  <c:v>7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F49-4A26-95FC-2618EE8F3E4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71595200"/>
        <c:axId val="1971591872"/>
        <c:axId val="1868795712"/>
      </c:bar3DChart>
      <c:catAx>
        <c:axId val="197159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1872"/>
        <c:crosses val="autoZero"/>
        <c:auto val="1"/>
        <c:lblAlgn val="ctr"/>
        <c:lblOffset val="100"/>
        <c:noMultiLvlLbl val="0"/>
      </c:catAx>
      <c:valAx>
        <c:axId val="197159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5200"/>
        <c:crosses val="autoZero"/>
        <c:crossBetween val="between"/>
      </c:valAx>
      <c:serAx>
        <c:axId val="18687957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59187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D446C-AC0E-4262-B5DA-90BE62AB3466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97671-0FA9-4AD6-9D4A-838D924A1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59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76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477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425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507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510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78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19AF1A-C455-4844-80A4-D9AEE66907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993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589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104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666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37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9D816-ED54-4E50-9405-55D3538B0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75A56C-316E-4C2F-8F57-B0C8E7692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66658A-0B2E-4197-9118-1649DC4B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3A52A-B60B-4168-AC7E-DFDFDA30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E4A50-4C64-491E-B6F1-9C91E509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1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60AF2-BF38-4DB3-AAC3-E63C56CF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BACF07-BD53-4671-894F-9A2CAB069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F66EA9-74A9-4D75-98B9-3E565E05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FEB8DB-F342-462B-AF1D-EB02DE2E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91A1BC-8EB5-4E06-8752-FC9E1479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90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1BD5AB-3914-4D10-A5EA-5FEF6CCD8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249A34-6E30-41CE-B82D-E6BB15CDC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49E75-C7FA-4B4B-BF52-00071C3B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EF2B42-8F60-4822-B258-6C1CFEAF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3617C9-5947-42EB-A9DD-C6BA911C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38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5710037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29306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3888641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2446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995046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192378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599661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5142615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9BCBA-E874-4164-B97A-3802C0C3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A2521-D464-4F45-99B2-7D06D79D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4682B-3139-42C5-9EC0-08B756486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606082-10EA-4B36-BBB8-A1558EE2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5A7CB0-377A-40ED-BE07-8FEF1E91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98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3329833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76783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5832535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386612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6359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2845664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8744468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9018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8897080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78909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A2037-F20B-4F63-913F-F75BB3E6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C63BF7-9DBD-4C9F-A151-68566DE6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D48FC-8FAC-4009-81FD-1D25163F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6241B-4981-4504-A5AA-8BE4CE29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CFEF9-E118-4C2D-9430-C101BA5F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16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473737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8752756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7610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0020612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9308222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9123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431421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9076932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6891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174807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79E40-BA87-4D11-9E52-A856F81A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FBF43-AEED-4356-9BC1-6B9A2AFA6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FC22CA-4C76-437F-9A53-697B0D7AF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F690E7-509D-45EA-8D51-11EF7E5B7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83B1CE-CA47-4CF1-8162-3E483AD6D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33D430-A3E2-42DF-8DEF-798DF766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617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3765485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62954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12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39FCD-9037-485B-B0A0-C5E72405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C916BE-9B21-4C04-9EBC-0FD7287B9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EF2982-307E-498F-8884-AE417341E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37B195-7634-4B47-85DB-044AB89BE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328082-831F-4F66-8552-A88333053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605CF7-BDBA-46DD-A6EA-A7050C6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659A3F-6BAC-4DFF-A63B-956CE086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D91EB6-0F35-408C-870D-059C0EA2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4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DF547-5997-40E8-866D-DBC86B25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2BEB3-ADB3-41D0-85D8-39F004A0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17E0D6-1065-4C71-B478-01230153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B10A77-53CF-4559-9178-85303FB3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91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268C46-B89F-4914-B9FE-57EA3684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2F30EB-F559-45C5-B599-72908456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CDBAC-7156-4B68-8F69-2057D29B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9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28A3F-05E4-4170-BE6A-AAB3CFE3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E35DC-361F-4FAE-90B7-D8ED9A792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279F39-5CED-49E6-980E-3CD31E33E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F53D32-267A-49F3-9C40-60867C51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A10EFF-5178-49A0-B1F7-81A589CB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9F40D7-B08B-45F5-9A66-501318C7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2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39B42-5B68-4291-BC2B-DC09CAE3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F1D478-24A6-47D2-8264-F67D7C091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6E2D27-4AF5-461F-90CD-5F18980DB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B413AA-43E2-49F5-B83E-3AB066A15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890CB8-414A-43C9-ADCB-858D79EB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74F5C9-F127-436C-B59D-89F7B98D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62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F9D2A8-D23C-4FF0-B12D-F15AAD96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0D84F4-433B-4190-9285-100B80A9D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BF245-541D-4BF1-B1AE-28B4AEE76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10445-0FB8-4567-9BBC-B585C9686ADD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C3CB2C-946E-486A-A04D-CFEDC966F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AD5586-2DD7-4C17-89DC-C2F49ABCE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69607-8CC0-4481-AE62-864A2A5B90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20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2024/4/28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3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2024/4/28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5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2024/4/28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16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48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2.png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2.png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2.png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2.png"/><Relationship Id="rId4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368" y="2893691"/>
            <a:ext cx="7015008" cy="64633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GBN(Go-Back-N)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71366" y="4108052"/>
            <a:ext cx="6221139" cy="345094"/>
          </a:xfrm>
        </p:spPr>
        <p:txBody>
          <a:bodyPr/>
          <a:lstStyle/>
          <a:p>
            <a:r>
              <a:rPr lang="en-US" altLang="zh-CN" dirty="0"/>
              <a:t>1120211099	</a:t>
            </a:r>
            <a:r>
              <a:rPr lang="zh-CN" altLang="en-US" dirty="0"/>
              <a:t>周豪捷</a:t>
            </a:r>
            <a:r>
              <a:rPr lang="en-US" altLang="zh-CN" dirty="0"/>
              <a:t>	   </a:t>
            </a:r>
            <a:r>
              <a:rPr lang="zh-CN" altLang="en-US" dirty="0"/>
              <a:t>时间：</a:t>
            </a:r>
            <a:fld id="{D59A35C6-7D58-4C95-A60A-B688BEF8C3D6}" type="datetime1">
              <a:rPr lang="zh-CN" altLang="en-US" smtClean="0"/>
              <a:t>2024/4/28</a:t>
            </a:fld>
            <a:endParaRPr lang="zh-CN" altLang="en-US" dirty="0"/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2B36566E-79BB-4424-89BB-B8359D5E4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3373" y="622947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项目详细设计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数据帧设计：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 PDU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def __init__(self, seq_num, data=b’’):</a:t>
            </a: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self.seq = seq_num</a:t>
            </a:r>
            <a:b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self.data = data</a:t>
            </a:r>
            <a:b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	self.crc = crc16.crc16xmodem(data)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2400" dirty="0">
              <a:effectLst/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定义的数据帧结构包括数据包的序列号、数据和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CRC</a:t>
            </a:r>
            <a:r>
              <a:rPr lang="en-US" altLang="zh-CN" sz="24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校验值属性</a:t>
            </a:r>
            <a:r>
              <a:rPr lang="zh-CN" altLang="en-US" sz="24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9E7B3D1-9DF9-490F-B606-B1C057443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4659" y="565984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项目详细设计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滑动窗口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设计：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indent="0">
              <a:buNone/>
            </a:pPr>
            <a:r>
              <a:rPr lang="en-US" altLang="zh-CN" sz="24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通过配置文件获取滑动窗口的大小，用一个</a:t>
            </a:r>
            <a:r>
              <a:rPr lang="zh-CN" altLang="en-US" sz="24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名为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window_size</a:t>
            </a:r>
            <a:r>
              <a:rPr lang="en-US" altLang="zh-CN" sz="24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变量记住，它决定了发送方可以在等待确认之前发送多少个数据包，用于防止发送方将接收方的缓冲区填满，</a:t>
            </a:r>
            <a:r>
              <a:rPr lang="zh-CN" altLang="en-US" sz="24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en-US" altLang="zh-CN" sz="2400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导致数据丢失</a:t>
            </a:r>
            <a:r>
              <a:rPr lang="en-US" altLang="zh-CN" sz="24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0" indent="0">
              <a:buNone/>
            </a:pPr>
            <a:r>
              <a:rPr lang="en-US" altLang="zh-CN" sz="24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	只要已发送但尚未确认的数据包数量不超过窗口大小，发送方就会继续发送数据包。如果已发送但未确认的数据包数量达到窗口大小，发送方将停止发送数据包，直到收到新的确认。</a:t>
            </a:r>
            <a:endParaRPr lang="zh-CN" altLang="en-US" sz="2400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267C3E3-23B0-49E4-B2BB-D2C7A7C3D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3536" y="56665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1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项目详细设计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407028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确认规则：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在接收方设置一个无限循环，不断地从套接字接收数据包。每次接收到一个数据包，它都会将接收计数增加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对于每个接收到的数据包，将其分解为序号、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校验和和数据，计算接收到的数据的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校验和，然后与数据包中的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校验和进行比较。如果两者不相等，那么数据包被认为是错误的，记录一个错误消息，然后继续接收下一个数据包。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如果数据包的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校验和是正确的，那么将检查数据包的序号，如果序号与期望接收的序号相同，那么数据包被认为是正确的。记录一个确认消息，然后发送一个确认序号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frame_expected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给发送方。然后，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frame_expected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，准备接收下一个数据包。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  <a:spcAft>
                <a:spcPts val="1000"/>
              </a:spcAft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如果数据包的序号与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frame_expected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不同，那么数据包被认为是无错误的，但是不是期望接收的数据包，那么会发送一个确认序号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frame_expected - 1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给发送方，表示接收方已经接收到了序号为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frame_expected - 1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的数据包，但是还没有接收到序号为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frame_expected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的数据包。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84CC078-C719-42BB-9C79-62C4E5B4C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9048" y="56665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598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项目详细设计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596218"/>
            <a:ext cx="9100038" cy="407028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重传机制和超时控制：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>
              <a:lnSpc>
                <a:spcPct val="115000"/>
              </a:lnSpc>
            </a:pPr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主要依赖于滑动窗口协议和定时器。每当发送方发送一个数据包，就会启动计时器。此后发送方等待接收确认，在等待期间继续发送其他数据包，直到已发送但未确认的数据包数量超过窗口大小。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</a:pPr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如果在计时器超时之前收到了确认，那么发送方将停止计时器，更新窗口，并继续发送其他数据包。如果计时器超时，那么发送方将重新发送数据包，并重新启动超时计时器。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  <a:spcAft>
                <a:spcPts val="1000"/>
              </a:spcAft>
            </a:pPr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如果发送方收到了一个错误的确认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NAK</a:t>
            </a:r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，那么发送方将从窗口中查找对应序列号的数据包并重新发送。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如果发送方收到了一个正确的确认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，那么发送方将更新窗口，并继续发送其他数据包。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99CDCA0-DC99-4FF5-ACC1-8A669C2C0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1292" y="56665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52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项目详细设计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299307" y="1596218"/>
            <a:ext cx="9340361" cy="4263044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发送：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首先读取配置文件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config.ini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中的一些参数，包括超时时间、窗口大小等，并存储在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config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字典中。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filename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指定的发送文件，并将文件数据打包成数据包。数据包的格式是：序列号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+ CRC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校验值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数据。这个过程在一个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循环中完成，循环每次读取文件的一部分数据，然后生成一个数据包，将数据包添加到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packets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列表中。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读取完所有数据包后，进入一个循环来发送数据包。在每次循环中，首先检查是否有新的数据包可以发送。如果有，就发送新的数据包，然后检查是否有数据包需要重发。如果有，就重发。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数据包发送的过程使用一个定时器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send_timer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来检查是否有数据包超时。如果有数据包超时，它就重发这些数据包。</a:t>
            </a:r>
          </a:p>
          <a:p>
            <a:pPr marL="266700" indent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另外，发送方使用一个线程来接收接收方传来的确认信息。如果接收到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ACK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，就更新期望的确认序列号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ack_exp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。如果收到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NAK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，就找到对应数据包然后重新发送。</a:t>
            </a:r>
          </a:p>
          <a:p>
            <a:pPr marL="266700" indent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在发送完所有数据包后，发送一个特殊的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final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数据包来表示文件传输结束。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  <a:spcAft>
                <a:spcPts val="1000"/>
              </a:spcAft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在传输完成后关闭文件，并在日志中记录一些统计信息，例如总的数据包数量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num_packets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、总的传输时间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Total_time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、超时重传次数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TO_COUNT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和重传次数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RO_COUNT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412047" y="561893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A0EC2D1-82F6-448E-BF99-B6450BE5F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1292" y="56055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972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项目详细设计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299307" y="1596218"/>
            <a:ext cx="9340361" cy="42630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接收：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首先创建一个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UDP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类的实例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udp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，并根据配置文件设置丢包率、错误率和数据包大小。 </a:t>
            </a:r>
          </a:p>
          <a:p>
            <a:pPr marL="266700" indent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然后设置期望接收的数据包的序列号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frame_expected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，并初始化接收的数据包数量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recv_count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266700" indent="266700">
              <a:lnSpc>
                <a:spcPct val="115000"/>
              </a:lnSpc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接着进入一个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循环来接收数据包。在每次循环中，它首先接收一个数据包，然后将数据包分解为序列号、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校验值和数据。计算接收到的数据的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校验值，如果计算出的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校验值与数据包中的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校验值不匹配，说明数据包有错误，函数就发送一个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NAK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给发送方，并继续下一次循环。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>
              <a:lnSpc>
                <a:spcPct val="115000"/>
              </a:lnSpc>
              <a:spcAft>
                <a:spcPts val="1000"/>
              </a:spcAft>
            </a:pP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如果数据包的序列号与期望的序列号匹配，说明数据包是正确的，函数就将数据写入文件，并发送一个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ACK</a:t>
            </a:r>
            <a:r>
              <a:rPr lang="zh-CN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给发送方，然后将期望的序列号加一。</a:t>
            </a:r>
          </a:p>
          <a:p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如果数据包的序列号与期望的序列号不匹配，说明数据包是重复的，函数就发送一个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给发送方，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ACK</a:t>
            </a: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的序列号是期望的序列号减一。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412047" y="561893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DF5D85B-1C91-4F14-BE6B-6F838607C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0169" y="56189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544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项目详细设计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错误模拟生成：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  <a:defRPr/>
            </a:pPr>
            <a:r>
              <a:rPr lang="en-US" altLang="zh-CN" sz="2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	在</a:t>
            </a:r>
            <a:r>
              <a:rPr lang="en-US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UDP</a:t>
            </a:r>
            <a:r>
              <a:rPr lang="en-US" altLang="zh-CN" sz="2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类中定义了</a:t>
            </a:r>
            <a:r>
              <a:rPr lang="en-US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error</a:t>
            </a:r>
            <a:r>
              <a:rPr lang="en-US" altLang="zh-CN" sz="2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函数来模拟错误数据包的生成。错误数据包保留了原数据包的前</a:t>
            </a:r>
            <a:r>
              <a:rPr lang="en-US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lang="en-US" altLang="zh-CN" sz="2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个字节，剩余部分由</a:t>
            </a:r>
            <a:r>
              <a:rPr lang="en-US" altLang="zh-CN" sz="2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0-127</a:t>
            </a:r>
            <a:r>
              <a:rPr lang="en-US" altLang="zh-CN" sz="2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中随机生成数来填充。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6CCD6C7-3D14-46E6-B659-E246F045E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0170" y="5599252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项目详细设计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058330"/>
            <a:ext cx="9100038" cy="51382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配置文件：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SenderHost=localhost	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发送方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IP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SenderPort=41098		发送方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UDP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端口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ReceiverHost=localhost	接收方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IP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ReceiverPort=41099		接收方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UDP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端口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DataSize=1024		PDU </a:t>
            </a:r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中数据字段的长度（单位：字节）</a:t>
            </a: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ErrorRate=0.1		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PDU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错误率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(n%)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LostRate=0.1		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PDU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丢包率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(n%)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SWSize=10		</a:t>
            </a:r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发送窗口大小</a:t>
            </a: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InitSeqNo=0		起始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PDU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的序号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>
              <a:lnSpc>
                <a:spcPct val="115000"/>
              </a:lnSpc>
            </a:pP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Timeout=1000		超时定时器值（单位：毫秒）</a:t>
            </a:r>
            <a:endParaRPr lang="zh-CN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125904" y="953848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399346" y="5559347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89B7004-DE61-446A-8478-F5047F68CC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4659" y="55548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88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6AE6BF-7859-4589-AEA1-1D8948694E91}"/>
              </a:ext>
            </a:extLst>
          </p:cNvPr>
          <p:cNvSpPr/>
          <p:nvPr/>
        </p:nvSpPr>
        <p:spPr>
          <a:xfrm>
            <a:off x="4651899" y="106532"/>
            <a:ext cx="1518081" cy="42612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7133ED5-8CD4-4806-8842-E3F6D36F4370}"/>
              </a:ext>
            </a:extLst>
          </p:cNvPr>
          <p:cNvSpPr/>
          <p:nvPr/>
        </p:nvSpPr>
        <p:spPr>
          <a:xfrm>
            <a:off x="4651898" y="878889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start.py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83A74E-B898-47E1-82B7-6D18BD85E5CD}"/>
              </a:ext>
            </a:extLst>
          </p:cNvPr>
          <p:cNvSpPr/>
          <p:nvPr/>
        </p:nvSpPr>
        <p:spPr>
          <a:xfrm>
            <a:off x="7098431" y="1981940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：退出系统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AD241F1-6BFF-4E41-88DE-20EA1A8B032D}"/>
              </a:ext>
            </a:extLst>
          </p:cNvPr>
          <p:cNvSpPr/>
          <p:nvPr/>
        </p:nvSpPr>
        <p:spPr>
          <a:xfrm>
            <a:off x="4651897" y="1981940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：接收文件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2E081FA-846D-48C3-9133-54B0424DC1B4}"/>
              </a:ext>
            </a:extLst>
          </p:cNvPr>
          <p:cNvSpPr/>
          <p:nvPr/>
        </p:nvSpPr>
        <p:spPr>
          <a:xfrm>
            <a:off x="2205363" y="1981940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：发送文件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740C9ED-D9E1-4397-AE48-17A408A6D757}"/>
              </a:ext>
            </a:extLst>
          </p:cNvPr>
          <p:cNvSpPr/>
          <p:nvPr/>
        </p:nvSpPr>
        <p:spPr>
          <a:xfrm>
            <a:off x="2205364" y="3753781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指定发送文件名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52CDFD8-8526-4C24-8644-25CB4CB488ED}"/>
              </a:ext>
            </a:extLst>
          </p:cNvPr>
          <p:cNvSpPr/>
          <p:nvPr/>
        </p:nvSpPr>
        <p:spPr>
          <a:xfrm>
            <a:off x="4651898" y="2870080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Receiver.py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3A843C-B2E5-4841-ABAD-02DC1282452E}"/>
              </a:ext>
            </a:extLst>
          </p:cNvPr>
          <p:cNvSpPr/>
          <p:nvPr/>
        </p:nvSpPr>
        <p:spPr>
          <a:xfrm>
            <a:off x="4651898" y="3753781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指定文件保存名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55E76CC-A95C-45AE-A0B6-5AAC6A0DAD4D}"/>
              </a:ext>
            </a:extLst>
          </p:cNvPr>
          <p:cNvSpPr/>
          <p:nvPr/>
        </p:nvSpPr>
        <p:spPr>
          <a:xfrm>
            <a:off x="2205364" y="2870080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Sender.py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25D1A2-A10F-4AB7-B2FE-F8D7EA357CEC}"/>
              </a:ext>
            </a:extLst>
          </p:cNvPr>
          <p:cNvSpPr/>
          <p:nvPr/>
        </p:nvSpPr>
        <p:spPr>
          <a:xfrm>
            <a:off x="2205364" y="4724411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开始发送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0955204-202E-41A6-93A6-0EF6BB059523}"/>
              </a:ext>
            </a:extLst>
          </p:cNvPr>
          <p:cNvSpPr/>
          <p:nvPr/>
        </p:nvSpPr>
        <p:spPr>
          <a:xfrm>
            <a:off x="4651898" y="4724411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等待接收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2ED97B7-22CB-41DE-8888-A98F1DC0A164}"/>
              </a:ext>
            </a:extLst>
          </p:cNvPr>
          <p:cNvSpPr/>
          <p:nvPr/>
        </p:nvSpPr>
        <p:spPr>
          <a:xfrm>
            <a:off x="4651898" y="5690602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接收完成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CE8BD5C-AEC6-4BC0-979D-C407122B66AB}"/>
              </a:ext>
            </a:extLst>
          </p:cNvPr>
          <p:cNvSpPr/>
          <p:nvPr/>
        </p:nvSpPr>
        <p:spPr>
          <a:xfrm>
            <a:off x="2205364" y="5690602"/>
            <a:ext cx="1518082" cy="6036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发送完成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1D7906E-C4C8-491C-A124-1C0E77828638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5410939" y="532660"/>
            <a:ext cx="1" cy="346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04554CA-510D-42A9-88F8-46DAA054BBF9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5410938" y="1482570"/>
            <a:ext cx="1" cy="499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D3AD8B7-2527-4BD8-80E5-E563D0C6B306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5410938" y="2585621"/>
            <a:ext cx="1" cy="284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0337FDF-A2B3-4098-BD64-1334A08C1C1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410939" y="3473761"/>
            <a:ext cx="0" cy="280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F949B6F-F126-4423-85CD-B5B490D1FCE6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>
            <a:off x="5410939" y="4357462"/>
            <a:ext cx="0" cy="366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D17A85C-B910-4A88-BD88-C92068F28FD3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5410939" y="5328092"/>
            <a:ext cx="0" cy="362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D09E2DAB-A826-4BEF-92C9-94B102FA252A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rot="5400000">
            <a:off x="3937987" y="508988"/>
            <a:ext cx="499370" cy="244653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45281F21-F3DC-4763-BB24-C055C9FE5AAA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6384520" y="508988"/>
            <a:ext cx="499370" cy="244653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883E7FF-835F-4E29-AEDF-964C12FBDA65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2964404" y="2585621"/>
            <a:ext cx="1" cy="284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0DBA1BB-E1CC-424C-90E8-4463C96662EA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2964405" y="3473761"/>
            <a:ext cx="0" cy="280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0CFBD30-75B3-4C4D-89EA-5A8E4BF4995A}"/>
              </a:ext>
            </a:extLst>
          </p:cNvPr>
          <p:cNvCxnSpPr>
            <a:stCxn id="13" idx="2"/>
            <a:endCxn id="18" idx="0"/>
          </p:cNvCxnSpPr>
          <p:nvPr/>
        </p:nvCxnSpPr>
        <p:spPr>
          <a:xfrm>
            <a:off x="2964405" y="4357462"/>
            <a:ext cx="0" cy="366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D6EC1AF-8BB0-427F-9608-9AEA59F33737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2964405" y="5328092"/>
            <a:ext cx="0" cy="362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D7C9446B-69A9-4D6F-A118-BE5075AE30C2}"/>
              </a:ext>
            </a:extLst>
          </p:cNvPr>
          <p:cNvCxnSpPr>
            <a:endCxn id="7" idx="3"/>
          </p:cNvCxnSpPr>
          <p:nvPr/>
        </p:nvCxnSpPr>
        <p:spPr>
          <a:xfrm rot="16200000" flipV="1">
            <a:off x="5753460" y="1597251"/>
            <a:ext cx="5476063" cy="464302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5D0FAFF3-DD6F-46AE-A27E-88625F07E9D6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 flipH="1">
            <a:off x="-521018" y="2808860"/>
            <a:ext cx="5113554" cy="1857292"/>
          </a:xfrm>
          <a:prstGeom prst="bentConnector3">
            <a:avLst>
              <a:gd name="adj1" fmla="val -447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088B4A8C-89AE-444A-8C5B-90FDE9FE5E9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107113" y="1180729"/>
            <a:ext cx="354478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287A5F0A-0BBA-475D-919C-5ED123CAAC71}"/>
              </a:ext>
            </a:extLst>
          </p:cNvPr>
          <p:cNvCxnSpPr>
            <a:stCxn id="20" idx="2"/>
          </p:cNvCxnSpPr>
          <p:nvPr/>
        </p:nvCxnSpPr>
        <p:spPr>
          <a:xfrm rot="16200000" flipH="1">
            <a:off x="7930716" y="3774506"/>
            <a:ext cx="362511" cy="5402064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C9BEDF1-480D-40B2-8C71-7CFDB5026306}"/>
              </a:ext>
            </a:extLst>
          </p:cNvPr>
          <p:cNvCxnSpPr>
            <a:stCxn id="16" idx="1"/>
            <a:endCxn id="13" idx="3"/>
          </p:cNvCxnSpPr>
          <p:nvPr/>
        </p:nvCxnSpPr>
        <p:spPr>
          <a:xfrm flipH="1">
            <a:off x="3723446" y="4055622"/>
            <a:ext cx="928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9638A6D-E84D-436F-9CFC-4DD01A4A5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8361" y="59924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3916501" cy="857460"/>
            <a:chOff x="5588007" y="1590635"/>
            <a:chExt cx="391650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95465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项目部署运行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</p:grp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CE0592D-949F-47C2-9A6E-B7D287494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1393" y="588333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2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目录 </a:t>
            </a:r>
            <a:r>
              <a:rPr kumimoji="0" lang="en-US" altLang="zh-CN" sz="4400" b="1" i="0" u="none" strike="noStrike" kern="1200" cap="none" spc="2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| </a:t>
            </a:r>
            <a:r>
              <a:rPr kumimoji="0" lang="en-US" altLang="zh-CN" sz="44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317590" y="1601141"/>
            <a:ext cx="3033528" cy="3729893"/>
            <a:chOff x="6597449" y="1148208"/>
            <a:chExt cx="3033528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3033528" cy="620713"/>
              <a:chOff x="5855427" y="1647453"/>
              <a:chExt cx="3033528" cy="62071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549853" y="1696200"/>
                <a:ext cx="2339102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b="1" dirty="0">
                    <a:solidFill>
                      <a:prstClr val="black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sym typeface="+mn-lt"/>
                  </a:rPr>
                  <a:t>项目需求分析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3033528" cy="620713"/>
              <a:chOff x="5855427" y="1647453"/>
              <a:chExt cx="3033528" cy="620713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6549853" y="1696200"/>
                <a:ext cx="2339102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  <a:sym typeface="+mn-lt"/>
                  </a:rPr>
                  <a:t>项目详细设计</a:t>
                </a: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3033528" cy="620713"/>
              <a:chOff x="5855427" y="1647453"/>
              <a:chExt cx="3033528" cy="620713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549853" y="1696200"/>
                <a:ext cx="2339102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  <a:sym typeface="+mn-lt"/>
                  </a:rPr>
                  <a:t>项目部署运行</a:t>
                </a: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3033528" cy="620713"/>
              <a:chOff x="5855427" y="1647453"/>
              <a:chExt cx="3033528" cy="620713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6549853" y="1696200"/>
                <a:ext cx="2339102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  <a:sym typeface="+mn-lt"/>
                  </a:rPr>
                  <a:t>结果对比分析</a:t>
                </a: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rPr>
                  <a:t>4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9788768-8035-42E1-9207-319B6EEC3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9148" y="608776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项目部署运行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45981" y="1051352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Windows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 &gt;= 3.6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库：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threading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unittest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请确保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config.ini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start.exe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在同一文件夹下。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分别在发送方和接收方通过控制台终端启动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0B505E-5CAA-4D47-B544-37BC316EFDF0}"/>
              </a:ext>
            </a:extLst>
          </p:cNvPr>
          <p:cNvPicPr/>
          <p:nvPr/>
        </p:nvPicPr>
        <p:blipFill rotWithShape="1">
          <a:blip r:embed="rId5"/>
          <a:srcRect l="4763" b="15484"/>
          <a:stretch/>
        </p:blipFill>
        <p:spPr bwMode="auto">
          <a:xfrm>
            <a:off x="2298142" y="3714278"/>
            <a:ext cx="5485130" cy="2034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6A745AC-8E94-4B11-BBB0-240679F95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49148" y="5505136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项目部署运行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159169" y="1303932"/>
            <a:ext cx="9873662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确保双方能互相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先在接收方指定保存文件的名称，启动接收方对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socket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的监听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DE2CCC-6B06-4BE0-811A-A65EBF2F97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16275" y="3429000"/>
            <a:ext cx="5759450" cy="1991360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DB456AA-A792-4E7B-A9AF-A280FFC32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1292" y="55637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536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项目部署运行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159168" y="1490364"/>
            <a:ext cx="9873662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在发送方指定发送文件的名称或完整路径名，即可启动发送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382F7B-B9C5-4644-9194-338F6772CD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88677" y="2373498"/>
            <a:ext cx="6014643" cy="3393490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F19EBD0-F278-427E-B923-3E239A3CB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4659" y="55233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2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项目部署运行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159169" y="1179832"/>
            <a:ext cx="9873662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等待发送进度条走满，表示发送成功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7858FD-E882-4211-92D0-5F3D27E18BF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26109" y="1777379"/>
            <a:ext cx="6531407" cy="2836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404D38-A764-4A0A-A436-A4A1D5FFEE0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26109" y="4614155"/>
            <a:ext cx="6531407" cy="1481309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C76B911-9881-4B37-89FD-2F6C0EF8C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40270" y="55748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534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项目部署运行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159169" y="1179832"/>
            <a:ext cx="9873662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生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成了发送和接收两个日志文件，里面记录了每个数据包发送的具体信息以及整体统计信息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22B3B9-A766-40DF-A9EC-F4BAFDE1D79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5619" y="2081813"/>
            <a:ext cx="5085888" cy="40417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3992DF-0061-4B73-8926-29442FF2A9A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50495" y="2081813"/>
            <a:ext cx="5085886" cy="4041742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D22EB5A-56A9-400A-8665-D09592171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95377" y="55548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90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3916501" cy="857460"/>
            <a:chOff x="5588007" y="1590635"/>
            <a:chExt cx="391650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95465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600" b="1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lt"/>
                </a:rPr>
                <a:t>结果对比分析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</p:grp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801BD1E-F3A7-456C-8C66-89476C18E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2717" y="5812316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结果对比分析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配置文件统一设定：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indent="180340" algn="just" hangingPunct="0">
              <a:lnSpc>
                <a:spcPct val="115000"/>
              </a:lnSpc>
            </a:pP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发送方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IP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localhost</a:t>
            </a:r>
            <a:endParaRPr lang="zh-CN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indent="180340" algn="just" hangingPunct="0">
              <a:lnSpc>
                <a:spcPct val="115000"/>
              </a:lnSpc>
            </a:pP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发送方端口：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41098</a:t>
            </a:r>
            <a:endParaRPr lang="zh-CN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indent="180340" algn="just" hangingPunct="0">
              <a:lnSpc>
                <a:spcPct val="115000"/>
              </a:lnSpc>
            </a:pP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接收方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IP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localhost</a:t>
            </a:r>
            <a:endParaRPr lang="zh-CN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indent="180340" algn="just" hangingPunct="0">
              <a:lnSpc>
                <a:spcPct val="115000"/>
              </a:lnSpc>
            </a:pP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接收方端口：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41099</a:t>
            </a:r>
          </a:p>
          <a:p>
            <a:pPr lvl="1" indent="180340" algn="just" hangingPunct="0">
              <a:lnSpc>
                <a:spcPct val="115000"/>
              </a:lnSpc>
            </a:pP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起始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PDU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序号：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6B32805-0136-4A1D-8BA8-330F0031C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6803" y="566650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DEA7725-05CF-4CBB-9CDF-03F1BE6A4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362626"/>
              </p:ext>
            </p:extLst>
          </p:nvPr>
        </p:nvGraphicFramePr>
        <p:xfrm>
          <a:off x="0" y="-90710"/>
          <a:ext cx="12191996" cy="703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508">
                  <a:extLst>
                    <a:ext uri="{9D8B030D-6E8A-4147-A177-3AD203B41FA5}">
                      <a16:colId xmlns:a16="http://schemas.microsoft.com/office/drawing/2014/main" val="928455122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3293323212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2562972120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3660476393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1966435980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271140649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4032130512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2734629909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2514490744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1914889034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3697431181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2331895634"/>
                    </a:ext>
                  </a:extLst>
                </a:gridCol>
                <a:gridCol w="950124">
                  <a:extLst>
                    <a:ext uri="{9D8B030D-6E8A-4147-A177-3AD203B41FA5}">
                      <a16:colId xmlns:a16="http://schemas.microsoft.com/office/drawing/2014/main" val="2219578681"/>
                    </a:ext>
                  </a:extLst>
                </a:gridCol>
              </a:tblGrid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文件类型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文件大小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数据帧大小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错误率（</a:t>
                      </a:r>
                      <a:r>
                        <a:rPr lang="en-US" altLang="zh-CN" sz="1800" dirty="0"/>
                        <a:t>%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丢失率（</a:t>
                      </a:r>
                      <a:r>
                        <a:rPr lang="en-US" altLang="zh-CN" sz="1800" dirty="0"/>
                        <a:t>%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窗口大小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定时器设置（</a:t>
                      </a:r>
                      <a:r>
                        <a:rPr lang="en-US" altLang="zh-CN" sz="1800" dirty="0"/>
                        <a:t>ms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传输总耗时（</a:t>
                      </a:r>
                      <a:r>
                        <a:rPr lang="en-US" altLang="zh-CN" sz="1800" dirty="0"/>
                        <a:t>s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超时重传次数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重传次数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数据包总个数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发送总次数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接收总次数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595931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txt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5.47MB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1024B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18.21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5605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5721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5712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12919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txt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5.47MB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2048B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55.1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3295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323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2803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8092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6542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45502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7.06MB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512B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38.27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12082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1252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14461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45210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44536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86533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MP3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7.06MB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1024B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96.15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1760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7231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8993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8886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439333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MP4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7.16MB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1024B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425.0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4176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7334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48216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44138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094990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MP4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7.16MB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2048B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0.01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0.01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11.24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3667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3668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3668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934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exe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3.66MB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512B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0.01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80.18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720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7501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8306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8221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35274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exe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3.66MB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4096B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28.7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2153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938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3305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1855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402247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jpg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749KB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1024B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0.01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6.86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260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750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1120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1110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902297"/>
                  </a:ext>
                </a:extLst>
              </a:tr>
              <a:tr h="6125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png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1.3MB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4096B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0.001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500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31.23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2821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112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1335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6237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6075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171508"/>
                  </a:ext>
                </a:extLst>
              </a:tr>
            </a:tbl>
          </a:graphicData>
        </a:graphic>
      </p:graphicFrame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D85A650-77A3-46B4-9AB4-6A85065C9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2717" y="60431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7E8F447-2DF8-4585-B556-9B6B22F37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450062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340D9A5-9BDB-4F4F-8ABF-2E9054F24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3940" y="55814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5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588FB0AA-523F-4BD0-BFBB-CCFCE28A8C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2336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790DB4A-3AD2-4EDC-866B-1502B88ED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09451" y="56509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8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3916501" cy="857460"/>
            <a:chOff x="5588007" y="1590635"/>
            <a:chExt cx="391650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95465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项目需求分析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09CFF02-197C-46C5-8C07-28CFCD7AAD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7723" y="6140789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6C414DB-33D0-47D9-AA21-BCFF2821B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50084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5CA18DA-48C3-41C8-9FF4-592717F5C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6286" y="57324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6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6014F98-9BAF-4526-9EBD-636214E6F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97724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F9722F2-34BE-483B-9384-82F8DCB8C9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45467" y="54039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结果对比分析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7"/>
            <a:ext cx="9100038" cy="386610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数据帧大小增加，传输时间变长，重传次数变少。这是因为更大的数据帧需要更长的时间来进行处理和传输，同时在接收方的确认等待时间也增加，如果发生了数据错误或者丢失，那么重传时间也较久，因此传输时间变长。另一方面，由于数据帧大小变大，那么数据包个数相应的减少，总发送次数减少，在错误率和丢包率不变的情况下，重传次数相应的也会减少。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当错误率和丢包率成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倍增长时，传输时间的延长显而易见，同时重传次数和超时重传次数也增加明显。当错误率达到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10%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的时候，已经发生了十分严重的网络传输问题，传输延迟已经无法让人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接受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609B31E-B310-46CF-9E37-9445969AC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8026" y="566650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结果对比分析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7"/>
            <a:ext cx="9100038" cy="38661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None/>
            </a:pP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当滑动窗口的大小增大后，传输时间变长。这可能是因为发送端发送数据的速度超过了接收端接收数据的速度，导致过长的数据在发送端排队，造成延迟累积。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zh-CN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当超时定时器的设定值增加，传输时间变长。这是因为当超时的阈值提升，发送端等待确认的时间也相应的增加，所以同时也造成了重传次数的减少。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F28BF04-2194-4D94-8DD1-8B575545A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9047" y="56420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536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1120211099   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周豪捷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622801" y="2011086"/>
            <a:ext cx="6914815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spc="300" dirty="0">
                <a:solidFill>
                  <a:prstClr val="white"/>
                </a:solidFill>
                <a:latin typeface="微软雅黑"/>
                <a:ea typeface="微软雅黑"/>
              </a:rPr>
              <a:t>感谢聆听！</a:t>
            </a:r>
            <a:endParaRPr kumimoji="0" lang="zh-CN" altLang="en-US" sz="6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9ED10EF-83D1-47C4-A4CE-DD0D13F28D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8126" y="5377309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GBN</a:t>
            </a:r>
            <a:r>
              <a:rPr lang="zh-CN" altLang="en-US" dirty="0"/>
              <a:t>过程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zh-CN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发送方维护一个发送窗口，用于存放已发送但未确认的数据包。窗口大小决定了可以连续发送的数据包数量。接收方收到数据包后，如果按序接收，就会发送确认消息给发送方，确认已接收的数据包。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zh-CN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如果发送方在一定时间内未收到确认消息，就会假定数据包丢失，触发超时重传机制，重新发送窗口内的所有未确认数据包。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GBN</a:t>
            </a:r>
            <a:r>
              <a:rPr lang="zh-CN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允许发送方连续发送多个数据包，提高了传输效率。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GBN</a:t>
            </a:r>
            <a:r>
              <a:rPr lang="zh-CN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仅重传丢失的数据包及其后续的数据包，而不会重传已确认的数据包，减少了重传开销。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zh-CN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接收方必须按顺序接收数据包，确保数据的正确性和完整性。超时重传机制能够及时检测和处理丢失的数据包，确保数据的可靠传输。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EFEBFF6-4E20-4D59-95E4-DEEAAAC44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6904" y="566650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374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文件传输功能：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确保系统能够可靠地传输大文件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GBN</a:t>
            </a: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协议实现：理解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GBN</a:t>
            </a: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协议并将其实现在系统中，包括发送窗口管理、超时重传、确认机制等。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UDP 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Socket</a:t>
            </a: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模拟：使 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UDP Socket</a:t>
            </a: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PDU</a:t>
            </a: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的发送和接收。</a:t>
            </a: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全双工通信：支持双向文件传输，确保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Host1</a:t>
            </a: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Host2</a:t>
            </a: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之间可以相互发送文件。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项目需求分析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8B707A9-D4D7-4EE7-A636-F5D06D114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4725" y="5608129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6826" y="881223"/>
            <a:ext cx="10498347" cy="537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性能需求：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数据传输速率：确定系统的数据传输速率需求，以确保在一定时间内能够传输完大文件。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可靠性要求：确定文件传输的可靠性需求，包括对数据丢失、错误和重传的容忍程度。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非功能需求：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安全性：确保数据传输过程中的机密性和完整性，防止数据被篡改或窃取。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可维护性：设计系统以便于维护和扩展，包括清晰的代码结构、文档和注释</a:t>
            </a:r>
            <a:endParaRPr lang="en-US" altLang="zh-CN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用户友好性：设计简洁直观的用户界面，使用户能够轻松地操作系统并了解其状态。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项目需求分析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6090F77-F491-4DCE-9830-944CA39F4E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5173" y="573309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334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其他需求：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CRC-CCITT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校验：使用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CRC-CCITT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标准进行校验，确保数据的完整性。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PDU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长度限制：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PDU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中数据部分的长度不超过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4KB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配置文件参数限制：保证配置文件中各参数的合理范围，包括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UDP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端口、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PDU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数据字段长度、错误率、丢包率等。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项目需求分析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44B3B17-5E4E-4FE6-A790-9FFA40839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7276" y="5554863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3716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窗口管理：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发送方维护一个发送窗口，用于控制连续发送的数据包数量。窗口大小决定了发送方能够发送的最大数据包数量，同时也决定了发送方期望接收的确认消息数量。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确认机制：接收方收到数据包后，向发送方发送确认消息，告知发送方已成功接收数据包，发送方根据接收到的确认消息调整发送窗口的位置。</a:t>
            </a:r>
          </a:p>
          <a:p>
            <a:pPr marL="342900" indent="-342900" algn="just" fontAlgn="base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Font typeface="Wingdings" panose="05000000000000000000" pitchFamily="2" charset="2"/>
              <a:buChar char="n"/>
              <a:defRPr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超时重传：发送方在一定时间内未收到确认消息，则假定数据包丢失，触发超时重传机制，重新发送窗口内的所有未确认数据包。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系统关键功能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BE8D653-8D13-403B-875B-ED82E408B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4725" y="5608129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3916501" cy="857460"/>
            <a:chOff x="5588007" y="1590635"/>
            <a:chExt cx="391650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95465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lt"/>
                </a:rPr>
                <a:t>项目详细设计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</p:grp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8DF9562-6B09-4DF7-A7CC-097193B3A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4558" y="604313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2389</Words>
  <Application>Microsoft Office PowerPoint</Application>
  <PresentationFormat>宽屏</PresentationFormat>
  <Paragraphs>378</Paragraphs>
  <Slides>34</Slides>
  <Notes>28</Notes>
  <HiddenSlides>0</HiddenSlides>
  <MMClips>34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等线</vt:lpstr>
      <vt:lpstr>等线 Light</vt:lpstr>
      <vt:lpstr>宋体</vt:lpstr>
      <vt:lpstr>微软雅黑</vt:lpstr>
      <vt:lpstr>微软雅黑 Light</vt:lpstr>
      <vt:lpstr>Arial</vt:lpstr>
      <vt:lpstr>Century Gothic</vt:lpstr>
      <vt:lpstr>Times New Roman</vt:lpstr>
      <vt:lpstr>Wingdings</vt:lpstr>
      <vt:lpstr>Office 主题​​</vt:lpstr>
      <vt:lpstr>封2​​</vt:lpstr>
      <vt:lpstr>封3​​</vt:lpstr>
      <vt:lpstr>目1​​</vt:lpstr>
      <vt:lpstr>内页​​</vt:lpstr>
      <vt:lpstr>GBN(Go-Back-N)</vt:lpstr>
      <vt:lpstr>PowerPoint 演示文稿</vt:lpstr>
      <vt:lpstr>PowerPoint 演示文稿</vt:lpstr>
      <vt:lpstr>GBN过程</vt:lpstr>
      <vt:lpstr>项目需求分析</vt:lpstr>
      <vt:lpstr>项目需求分析</vt:lpstr>
      <vt:lpstr>项目需求分析</vt:lpstr>
      <vt:lpstr>系统关键功能</vt:lpstr>
      <vt:lpstr>PowerPoint 演示文稿</vt:lpstr>
      <vt:lpstr>项目详细设计</vt:lpstr>
      <vt:lpstr>项目详细设计</vt:lpstr>
      <vt:lpstr>项目详细设计</vt:lpstr>
      <vt:lpstr>项目详细设计</vt:lpstr>
      <vt:lpstr>项目详细设计</vt:lpstr>
      <vt:lpstr>项目详细设计</vt:lpstr>
      <vt:lpstr>项目详细设计</vt:lpstr>
      <vt:lpstr>项目详细设计</vt:lpstr>
      <vt:lpstr>PowerPoint 演示文稿</vt:lpstr>
      <vt:lpstr>PowerPoint 演示文稿</vt:lpstr>
      <vt:lpstr>项目部署运行</vt:lpstr>
      <vt:lpstr>项目部署运行</vt:lpstr>
      <vt:lpstr>项目部署运行</vt:lpstr>
      <vt:lpstr>项目部署运行</vt:lpstr>
      <vt:lpstr>项目部署运行</vt:lpstr>
      <vt:lpstr>PowerPoint 演示文稿</vt:lpstr>
      <vt:lpstr>结果对比分析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结果对比分析</vt:lpstr>
      <vt:lpstr>结果对比分析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豪捷 周</dc:creator>
  <cp:lastModifiedBy>豪捷 周</cp:lastModifiedBy>
  <cp:revision>163</cp:revision>
  <dcterms:created xsi:type="dcterms:W3CDTF">2024-04-15T14:21:15Z</dcterms:created>
  <dcterms:modified xsi:type="dcterms:W3CDTF">2024-04-28T04:49:13Z</dcterms:modified>
</cp:coreProperties>
</file>